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4/12/2020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1246909"/>
            <a:ext cx="8915399" cy="3426563"/>
          </a:xfrm>
        </p:spPr>
        <p:txBody>
          <a:bodyPr>
            <a:normAutofit/>
          </a:bodyPr>
          <a:lstStyle/>
          <a:p>
            <a:r>
              <a:rPr lang="en-US" dirty="0"/>
              <a:t>Communications and Information Technology Communication in Saudi Arabia</a:t>
            </a:r>
          </a:p>
        </p:txBody>
      </p:sp>
      <p:sp>
        <p:nvSpPr>
          <p:cNvPr id="3" name="Subtitle 2"/>
          <p:cNvSpPr>
            <a:spLocks noGrp="1"/>
          </p:cNvSpPr>
          <p:nvPr>
            <p:ph type="subTitle" idx="1"/>
          </p:nvPr>
        </p:nvSpPr>
        <p:spPr>
          <a:xfrm>
            <a:off x="1828801" y="4673472"/>
            <a:ext cx="9675811" cy="2330001"/>
          </a:xfrm>
        </p:spPr>
        <p:txBody>
          <a:bodyPr>
            <a:noAutofit/>
          </a:bodyPr>
          <a:lstStyle/>
          <a:p>
            <a:r>
              <a:rPr lang="en-US" sz="2400" dirty="0"/>
              <a:t>Student’s Name</a:t>
            </a:r>
          </a:p>
          <a:p>
            <a:r>
              <a:rPr lang="en-US" sz="2400" dirty="0"/>
              <a:t>Institutional Affiliation</a:t>
            </a:r>
          </a:p>
          <a:p>
            <a:r>
              <a:rPr lang="en-US" sz="2400" dirty="0"/>
              <a:t>Course Name</a:t>
            </a:r>
          </a:p>
          <a:p>
            <a:r>
              <a:rPr lang="en-US" sz="2400" dirty="0"/>
              <a:t>Professor’s Name</a:t>
            </a:r>
          </a:p>
          <a:p>
            <a:r>
              <a:rPr lang="en-US" sz="2400" dirty="0"/>
              <a:t>Assignment Due Date</a:t>
            </a:r>
          </a:p>
          <a:p>
            <a:endParaRPr lang="en-US" sz="2400" dirty="0"/>
          </a:p>
        </p:txBody>
      </p:sp>
    </p:spTree>
    <p:extLst>
      <p:ext uri="{BB962C8B-B14F-4D97-AF65-F5344CB8AC3E}">
        <p14:creationId xmlns:p14="http://schemas.microsoft.com/office/powerpoint/2010/main" val="3047136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Saudi Arabia: Communications and Information Technology Communication</a:t>
            </a:r>
          </a:p>
        </p:txBody>
      </p:sp>
      <p:sp>
        <p:nvSpPr>
          <p:cNvPr id="3" name="Content Placeholder 2"/>
          <p:cNvSpPr>
            <a:spLocks noGrp="1"/>
          </p:cNvSpPr>
          <p:nvPr>
            <p:ph idx="1"/>
          </p:nvPr>
        </p:nvSpPr>
        <p:spPr/>
        <p:txBody>
          <a:bodyPr>
            <a:noAutofit/>
          </a:bodyPr>
          <a:lstStyle/>
          <a:p>
            <a:r>
              <a:rPr lang="en-US" sz="2400" dirty="0"/>
              <a:t>In Saudi Arabia, the communications and Information Technology Commission (CITC) main aim is to promote the information and communications sectors with a competitive competition. </a:t>
            </a:r>
            <a:endParaRPr lang="en-US" sz="2400" dirty="0" smtClean="0"/>
          </a:p>
          <a:p>
            <a:r>
              <a:rPr lang="en-US" sz="2400" dirty="0" smtClean="0"/>
              <a:t>The </a:t>
            </a:r>
            <a:r>
              <a:rPr lang="en-US" sz="2400" dirty="0"/>
              <a:t>work in developing new information technologies and also protects the interests of people that use telecommunications (Simsim,2011). </a:t>
            </a:r>
          </a:p>
        </p:txBody>
      </p:sp>
    </p:spTree>
    <p:extLst>
      <p:ext uri="{BB962C8B-B14F-4D97-AF65-F5344CB8AC3E}">
        <p14:creationId xmlns:p14="http://schemas.microsoft.com/office/powerpoint/2010/main" val="893395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a:bodyPr>
          <a:lstStyle/>
          <a:p>
            <a:r>
              <a:rPr lang="en-US" sz="2800" dirty="0"/>
              <a:t>These commissions are also responsible for internet regulation and firewall hosting which works in blocking access to different websites by thousands of people mainly because of the political and sexual content online. </a:t>
            </a:r>
          </a:p>
          <a:p>
            <a:r>
              <a:rPr lang="en-US" sz="2800" dirty="0" smtClean="0"/>
              <a:t>Saudi </a:t>
            </a:r>
            <a:r>
              <a:rPr lang="en-US" sz="2800" dirty="0"/>
              <a:t>Arabia's internet authorities have blocked Megaupload access intermittently.</a:t>
            </a:r>
          </a:p>
        </p:txBody>
      </p:sp>
    </p:spTree>
    <p:extLst>
      <p:ext uri="{BB962C8B-B14F-4D97-AF65-F5344CB8AC3E}">
        <p14:creationId xmlns:p14="http://schemas.microsoft.com/office/powerpoint/2010/main" val="3106025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509490"/>
          </a:xfrm>
        </p:spPr>
        <p:txBody>
          <a:bodyPr>
            <a:normAutofit fontScale="90000"/>
          </a:bodyPr>
          <a:lstStyle/>
          <a:p>
            <a:r>
              <a:rPr lang="en-US" dirty="0">
                <a:solidFill>
                  <a:srgbClr val="FF0000"/>
                </a:solidFill>
              </a:rPr>
              <a:t>E-COMMERCE</a:t>
            </a:r>
            <a:br>
              <a:rPr lang="en-US" dirty="0">
                <a:solidFill>
                  <a:srgbClr val="FF0000"/>
                </a:solidFill>
              </a:rPr>
            </a:br>
            <a:r>
              <a:rPr lang="en-US" dirty="0">
                <a:solidFill>
                  <a:srgbClr val="FF0000"/>
                </a:solidFill>
              </a:rPr>
              <a:t>CITC in Saudi adds more New apps to the delivery approved apps list.</a:t>
            </a:r>
            <a:r>
              <a:rPr lang="en-US" dirty="0"/>
              <a:t/>
            </a:r>
            <a:br>
              <a:rPr lang="en-US" dirty="0"/>
            </a:br>
            <a:endParaRPr lang="en-US" dirty="0"/>
          </a:p>
        </p:txBody>
      </p:sp>
      <p:sp>
        <p:nvSpPr>
          <p:cNvPr id="3" name="Content Placeholder 2"/>
          <p:cNvSpPr>
            <a:spLocks noGrp="1"/>
          </p:cNvSpPr>
          <p:nvPr>
            <p:ph idx="1"/>
          </p:nvPr>
        </p:nvSpPr>
        <p:spPr/>
        <p:txBody>
          <a:bodyPr/>
          <a:lstStyle/>
          <a:p>
            <a:r>
              <a:rPr lang="en-US" sz="2400" dirty="0"/>
              <a:t> They said that the main aim of this is measure is to meet the service's delivery during this period through electronic applications due to the demand increase. </a:t>
            </a:r>
            <a:endParaRPr lang="en-US" sz="2400" dirty="0" smtClean="0"/>
          </a:p>
          <a:p>
            <a:r>
              <a:rPr lang="en-US" sz="2400" dirty="0" smtClean="0"/>
              <a:t>The </a:t>
            </a:r>
            <a:r>
              <a:rPr lang="en-US" sz="2400" dirty="0"/>
              <a:t>number of apps brought the total to twenty. The service delivery providers were issued with directives by the CITC to take several precautionary measures in preventing coronavirus spread</a:t>
            </a:r>
            <a:r>
              <a:rPr lang="en-US" sz="2400" dirty="0" smtClean="0"/>
              <a:t>.</a:t>
            </a:r>
          </a:p>
          <a:p>
            <a:r>
              <a:rPr lang="en-US" sz="2400" dirty="0" smtClean="0"/>
              <a:t> </a:t>
            </a:r>
            <a:r>
              <a:rPr lang="en-US" sz="2400" dirty="0"/>
              <a:t>Deliverymen safety was to be verified daily by temperature checkups. </a:t>
            </a:r>
            <a:endParaRPr lang="en-US" sz="2400" dirty="0" smtClean="0"/>
          </a:p>
          <a:p>
            <a:endParaRPr lang="en-US" dirty="0"/>
          </a:p>
        </p:txBody>
      </p:sp>
    </p:spTree>
    <p:extLst>
      <p:ext uri="{BB962C8B-B14F-4D97-AF65-F5344CB8AC3E}">
        <p14:creationId xmlns:p14="http://schemas.microsoft.com/office/powerpoint/2010/main" val="4237151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a:t>
            </a:r>
            <a:r>
              <a:rPr lang="en-US" dirty="0" smtClean="0">
                <a:solidFill>
                  <a:srgbClr val="FF0000"/>
                </a:solidFill>
              </a:rPr>
              <a:t>onti…..</a:t>
            </a:r>
            <a:endParaRPr lang="en-US" dirty="0">
              <a:solidFill>
                <a:srgbClr val="FF0000"/>
              </a:solidFill>
            </a:endParaRPr>
          </a:p>
        </p:txBody>
      </p:sp>
      <p:sp>
        <p:nvSpPr>
          <p:cNvPr id="3" name="Content Placeholder 2"/>
          <p:cNvSpPr>
            <a:spLocks noGrp="1"/>
          </p:cNvSpPr>
          <p:nvPr>
            <p:ph idx="1"/>
          </p:nvPr>
        </p:nvSpPr>
        <p:spPr/>
        <p:txBody>
          <a:bodyPr>
            <a:noAutofit/>
          </a:bodyPr>
          <a:lstStyle/>
          <a:p>
            <a:r>
              <a:rPr lang="en-US" sz="2000" dirty="0"/>
              <a:t>The commission has also emphasized the delivery of men's importance of maintaining hygiene through wearing gloves, hand sanitization and frequently changing their face masks (Alkhamisi,2013). </a:t>
            </a:r>
            <a:endParaRPr lang="en-US" sz="2000" dirty="0" smtClean="0"/>
          </a:p>
          <a:p>
            <a:r>
              <a:rPr lang="en-US" sz="2000" dirty="0" smtClean="0"/>
              <a:t>The </a:t>
            </a:r>
            <a:r>
              <a:rPr lang="en-US" sz="2000" dirty="0"/>
              <a:t>use of electronic payment systems, avoiding handshake and keeping a distance of two meters when delivering the orders is also advised</a:t>
            </a:r>
            <a:r>
              <a:rPr lang="en-US" sz="2000" dirty="0" smtClean="0"/>
              <a:t>.</a:t>
            </a:r>
          </a:p>
          <a:p>
            <a:r>
              <a:rPr lang="en-US" sz="2000" dirty="0" smtClean="0"/>
              <a:t> </a:t>
            </a:r>
            <a:r>
              <a:rPr lang="en-US" sz="2000" dirty="0"/>
              <a:t>It is also intensifying all the service provider's inspection and supervision to make use that all these rules are followed and the right measures taken to those who do not </a:t>
            </a:r>
            <a:r>
              <a:rPr lang="en-US" sz="2000" dirty="0" smtClean="0"/>
              <a:t>obey.</a:t>
            </a:r>
            <a:endParaRPr lang="en-US" sz="2000" dirty="0"/>
          </a:p>
        </p:txBody>
      </p:sp>
    </p:spTree>
    <p:extLst>
      <p:ext uri="{BB962C8B-B14F-4D97-AF65-F5344CB8AC3E}">
        <p14:creationId xmlns:p14="http://schemas.microsoft.com/office/powerpoint/2010/main" val="3502957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Foreign operators in Saudi Arabia to be granted with New Network </a:t>
            </a:r>
            <a:r>
              <a:rPr lang="en-US" dirty="0" smtClean="0">
                <a:solidFill>
                  <a:srgbClr val="FF0000"/>
                </a:solidFill>
              </a:rPr>
              <a:t>licenses.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sz="2400" dirty="0"/>
              <a:t> There are plans to have its telecom sector opened to increase competition with the plans of awarding the foreign virtual operators with licenses. </a:t>
            </a:r>
            <a:endParaRPr lang="en-US" sz="2400" dirty="0" smtClean="0"/>
          </a:p>
          <a:p>
            <a:r>
              <a:rPr lang="en-US" sz="2400" dirty="0" smtClean="0"/>
              <a:t>This </a:t>
            </a:r>
            <a:r>
              <a:rPr lang="en-US" sz="2400" dirty="0"/>
              <a:t>is a huge plan form the Communication and Information Technology Commission (CITC) to increase the sector of the ICT with a kingdom 50% increase and GPD with $13.3 billion. </a:t>
            </a:r>
            <a:endParaRPr lang="en-US" sz="2400" dirty="0" smtClean="0"/>
          </a:p>
          <a:p>
            <a:r>
              <a:rPr lang="en-US" sz="2400" dirty="0" smtClean="0"/>
              <a:t>There </a:t>
            </a:r>
            <a:r>
              <a:rPr lang="en-US" sz="2400" dirty="0"/>
              <a:t>will be an increase in industries’ competition such as Zain, Mobility and Telecommunication’s innovation company</a:t>
            </a:r>
            <a:r>
              <a:rPr lang="en-US" dirty="0" smtClean="0"/>
              <a:t>.</a:t>
            </a:r>
          </a:p>
        </p:txBody>
      </p:sp>
    </p:spTree>
    <p:extLst>
      <p:ext uri="{BB962C8B-B14F-4D97-AF65-F5344CB8AC3E}">
        <p14:creationId xmlns:p14="http://schemas.microsoft.com/office/powerpoint/2010/main" val="1438468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Conti…..</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2000" dirty="0"/>
              <a:t>MVNO Licenses have also been offered to </a:t>
            </a:r>
            <a:r>
              <a:rPr lang="en-US" sz="2000" dirty="0" err="1"/>
              <a:t>Lebara</a:t>
            </a:r>
            <a:r>
              <a:rPr lang="en-US" sz="2000" dirty="0"/>
              <a:t>, Etihad </a:t>
            </a:r>
            <a:r>
              <a:rPr lang="en-US" sz="2000" dirty="0" err="1"/>
              <a:t>Jawraa</a:t>
            </a:r>
            <a:r>
              <a:rPr lang="en-US" sz="2000" dirty="0"/>
              <a:t> and virgin by the government which will enhance this sector’s investment prospects (Meddour,2011</a:t>
            </a:r>
            <a:r>
              <a:rPr lang="en-US" sz="2000" dirty="0" smtClean="0"/>
              <a:t>).</a:t>
            </a:r>
          </a:p>
          <a:p>
            <a:r>
              <a:rPr lang="en-US" sz="2000" dirty="0" smtClean="0"/>
              <a:t> </a:t>
            </a:r>
            <a:r>
              <a:rPr lang="en-US" sz="2000" dirty="0"/>
              <a:t>In Saudi Arabia, there are 43.8 million subscribers for the mobile network which of the total population penetrates at the rate of 129% using mobile phones</a:t>
            </a:r>
            <a:r>
              <a:rPr lang="en-US" sz="2000" dirty="0" smtClean="0"/>
              <a:t>.</a:t>
            </a:r>
          </a:p>
          <a:p>
            <a:r>
              <a:rPr lang="en-US" sz="2000" dirty="0" smtClean="0"/>
              <a:t> </a:t>
            </a:r>
            <a:r>
              <a:rPr lang="en-US" sz="2000" dirty="0"/>
              <a:t>This country’s Information technology investment is being boosted by the tech-</a:t>
            </a:r>
            <a:r>
              <a:rPr lang="en-US" sz="2000" dirty="0" err="1"/>
              <a:t>savy</a:t>
            </a:r>
            <a:r>
              <a:rPr lang="en-US" sz="2000" dirty="0"/>
              <a:t> and young population with 585 of individuals under the age of thirty.</a:t>
            </a:r>
          </a:p>
        </p:txBody>
      </p:sp>
    </p:spTree>
    <p:extLst>
      <p:ext uri="{BB962C8B-B14F-4D97-AF65-F5344CB8AC3E}">
        <p14:creationId xmlns:p14="http://schemas.microsoft.com/office/powerpoint/2010/main" val="1023292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1925907"/>
          </a:xfrm>
        </p:spPr>
        <p:txBody>
          <a:bodyPr>
            <a:normAutofit fontScale="90000"/>
          </a:bodyPr>
          <a:lstStyle/>
          <a:p>
            <a:r>
              <a:rPr lang="en-US" dirty="0">
                <a:solidFill>
                  <a:srgbClr val="FF0000"/>
                </a:solidFill>
              </a:rPr>
              <a:t>TELECOMMUNICATIONS</a:t>
            </a:r>
            <a:br>
              <a:rPr lang="en-US" dirty="0">
                <a:solidFill>
                  <a:srgbClr val="FF0000"/>
                </a:solidFill>
              </a:rPr>
            </a:br>
            <a:r>
              <a:rPr lang="en-US" dirty="0">
                <a:solidFill>
                  <a:srgbClr val="FF0000"/>
                </a:solidFill>
              </a:rPr>
              <a:t>CITC in Saudi Arabia calls for applications to issue the foreign mobile virtual network operators with licenses.</a:t>
            </a:r>
            <a:r>
              <a:rPr lang="en-US" dirty="0"/>
              <a:t/>
            </a:r>
            <a:br>
              <a:rPr lang="en-US" dirty="0"/>
            </a:br>
            <a:endParaRPr lang="en-US" dirty="0"/>
          </a:p>
        </p:txBody>
      </p:sp>
      <p:sp>
        <p:nvSpPr>
          <p:cNvPr id="3" name="Content Placeholder 2"/>
          <p:cNvSpPr>
            <a:spLocks noGrp="1"/>
          </p:cNvSpPr>
          <p:nvPr>
            <p:ph idx="1"/>
          </p:nvPr>
        </p:nvSpPr>
        <p:spPr>
          <a:xfrm>
            <a:off x="2396029" y="2550016"/>
            <a:ext cx="8915400" cy="3777622"/>
          </a:xfrm>
        </p:spPr>
        <p:txBody>
          <a:bodyPr>
            <a:normAutofit/>
          </a:bodyPr>
          <a:lstStyle/>
          <a:p>
            <a:r>
              <a:rPr lang="en-US" sz="2800" dirty="0"/>
              <a:t>Making such a decision will play an important role in achieving the 2030’s objective </a:t>
            </a:r>
            <a:r>
              <a:rPr lang="en-US" sz="2800" dirty="0" smtClean="0"/>
              <a:t>vision </a:t>
            </a:r>
            <a:r>
              <a:rPr lang="en-US" sz="2800" dirty="0"/>
              <a:t>in Saudi Arabia to have the information technology and communication (ICT) dynamism sector through digital technologies use while developing the knowledge-based on the economy in this kingdom.</a:t>
            </a:r>
          </a:p>
        </p:txBody>
      </p:sp>
    </p:spTree>
    <p:extLst>
      <p:ext uri="{BB962C8B-B14F-4D97-AF65-F5344CB8AC3E}">
        <p14:creationId xmlns:p14="http://schemas.microsoft.com/office/powerpoint/2010/main" val="3818232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Saudi MCIT, Nokia ink deal to set up a global software development </a:t>
            </a:r>
            <a:r>
              <a:rPr lang="en-US" dirty="0" smtClean="0">
                <a:solidFill>
                  <a:srgbClr val="FF0000"/>
                </a:solidFill>
              </a:rPr>
              <a:t>unit.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2800" dirty="0"/>
              <a:t> Nokia shall cooperate with Communications and Information Technology (CITC) and MCIT according to the memorandum on </a:t>
            </a:r>
            <a:r>
              <a:rPr lang="en-US" sz="2800" dirty="0" err="1"/>
              <a:t>IoT</a:t>
            </a:r>
            <a:r>
              <a:rPr lang="en-US" sz="2800" dirty="0"/>
              <a:t> and 5G initiatives and their usage ideas as per the standards from Nokia Company to support the kingdom to be at least with 5G and </a:t>
            </a:r>
            <a:r>
              <a:rPr lang="en-US" sz="2800" dirty="0" err="1"/>
              <a:t>IoT</a:t>
            </a:r>
            <a:r>
              <a:rPr lang="en-US" sz="2800" dirty="0"/>
              <a:t> technology in the MENA region (Abdelshafie,2014). </a:t>
            </a:r>
          </a:p>
        </p:txBody>
      </p:sp>
    </p:spTree>
    <p:extLst>
      <p:ext uri="{BB962C8B-B14F-4D97-AF65-F5344CB8AC3E}">
        <p14:creationId xmlns:p14="http://schemas.microsoft.com/office/powerpoint/2010/main" val="3243709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Cont</a:t>
            </a:r>
            <a:r>
              <a:rPr lang="en-US" dirty="0" smtClean="0">
                <a:solidFill>
                  <a:srgbClr val="FF0000"/>
                </a:solidFill>
              </a:rPr>
              <a: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2800" dirty="0" smtClean="0"/>
              <a:t>Experts </a:t>
            </a:r>
            <a:r>
              <a:rPr lang="en-US" sz="2800" dirty="0"/>
              <a:t>from Nokia will furnish advice and get engaged with the relevant stakeholders from CITC and MCIT on the future and current trends on technology and the impact they will bring on the economy, limited to but including technology updates, workshops, monetization studies, business case, and spectrum allocation.</a:t>
            </a:r>
          </a:p>
        </p:txBody>
      </p:sp>
    </p:spTree>
    <p:extLst>
      <p:ext uri="{BB962C8B-B14F-4D97-AF65-F5344CB8AC3E}">
        <p14:creationId xmlns:p14="http://schemas.microsoft.com/office/powerpoint/2010/main" val="4212797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1397873"/>
          </a:xfrm>
        </p:spPr>
        <p:txBody>
          <a:bodyPr>
            <a:normAutofit fontScale="90000"/>
          </a:bodyPr>
          <a:lstStyle/>
          <a:p>
            <a:r>
              <a:rPr lang="en-US" sz="3100" dirty="0"/>
              <a:t>TECHNOLOGY</a:t>
            </a:r>
            <a:br>
              <a:rPr lang="en-US" sz="3100" dirty="0"/>
            </a:br>
            <a:r>
              <a:rPr lang="en-US" sz="3100" dirty="0"/>
              <a:t>Saudi Arabia praised for keeping millions of people connected during Haj.</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400" dirty="0"/>
              <a:t>They have worked hard in making sure that people that come in are provided with enough technology</a:t>
            </a:r>
            <a:r>
              <a:rPr lang="en-US" sz="2400" dirty="0" smtClean="0"/>
              <a:t>.</a:t>
            </a:r>
          </a:p>
          <a:p>
            <a:r>
              <a:rPr lang="en-US" sz="2400" dirty="0" smtClean="0"/>
              <a:t> </a:t>
            </a:r>
            <a:r>
              <a:rPr lang="en-US" sz="2400" dirty="0"/>
              <a:t>Each year, more than two million people come to Saudi Arabia to perform Hajj and a huge work amount is required to ensure reliable connectivity to all of them</a:t>
            </a:r>
            <a:r>
              <a:rPr lang="en-US" sz="2400" dirty="0" smtClean="0"/>
              <a:t>.</a:t>
            </a:r>
          </a:p>
          <a:p>
            <a:r>
              <a:rPr lang="en-US" sz="2400" dirty="0" smtClean="0"/>
              <a:t> </a:t>
            </a:r>
            <a:r>
              <a:rPr lang="en-US" sz="2400" dirty="0"/>
              <a:t>They not only use their phone's data for instant and text messages but also share videos and photos taken through the Internet.</a:t>
            </a:r>
          </a:p>
        </p:txBody>
      </p:sp>
    </p:spTree>
    <p:extLst>
      <p:ext uri="{BB962C8B-B14F-4D97-AF65-F5344CB8AC3E}">
        <p14:creationId xmlns:p14="http://schemas.microsoft.com/office/powerpoint/2010/main" val="813172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Cont</a:t>
            </a:r>
            <a:r>
              <a:rPr lang="en-US" dirty="0" smtClean="0">
                <a:solidFill>
                  <a:srgbClr val="FF0000"/>
                </a:solidFill>
              </a:rPr>
              <a: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2000" dirty="0"/>
              <a:t>The one responsible for Internet society strategy development, its infrastructure expansion, emerging economies’ capacities, and access is coffin (Qurashi,2018</a:t>
            </a:r>
            <a:r>
              <a:rPr lang="en-US" sz="2000" dirty="0" smtClean="0"/>
              <a:t>).</a:t>
            </a:r>
          </a:p>
          <a:p>
            <a:r>
              <a:rPr lang="en-US" sz="2000" dirty="0" smtClean="0"/>
              <a:t> </a:t>
            </a:r>
            <a:r>
              <a:rPr lang="en-US" sz="2000" dirty="0"/>
              <a:t>Riyadh and Coffin's main intention is to create an internet connection with the help of IXP. </a:t>
            </a:r>
            <a:endParaRPr lang="en-US" sz="2000" dirty="0" smtClean="0"/>
          </a:p>
          <a:p>
            <a:r>
              <a:rPr lang="en-US" sz="2000" dirty="0" smtClean="0"/>
              <a:t>They </a:t>
            </a:r>
            <a:r>
              <a:rPr lang="en-US" sz="2000" dirty="0"/>
              <a:t>are working to make sure that a more level playing field is available for everyone, the internet is cheaper and faster. </a:t>
            </a:r>
            <a:endParaRPr lang="en-US" sz="2000" dirty="0" smtClean="0"/>
          </a:p>
          <a:p>
            <a:r>
              <a:rPr lang="en-US" sz="2000" dirty="0" smtClean="0"/>
              <a:t>Their </a:t>
            </a:r>
            <a:r>
              <a:rPr lang="en-US" sz="2000" dirty="0"/>
              <a:t>2010 </a:t>
            </a:r>
            <a:r>
              <a:rPr lang="en-US" sz="2000" dirty="0" smtClean="0"/>
              <a:t>vision </a:t>
            </a:r>
            <a:r>
              <a:rPr lang="en-US" sz="2000" dirty="0"/>
              <a:t>is to develop a health sector, business and literacy internet connectivity. </a:t>
            </a:r>
          </a:p>
        </p:txBody>
      </p:sp>
    </p:spTree>
    <p:extLst>
      <p:ext uri="{BB962C8B-B14F-4D97-AF65-F5344CB8AC3E}">
        <p14:creationId xmlns:p14="http://schemas.microsoft.com/office/powerpoint/2010/main" val="336845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a:bodyPr>
          <a:lstStyle/>
          <a:p>
            <a:r>
              <a:rPr lang="en-US" sz="2400" dirty="0"/>
              <a:t>Information and communication technology has remained the liveliest component of venture in contemporary years. </a:t>
            </a:r>
            <a:endParaRPr lang="en-US" sz="2400" dirty="0" smtClean="0"/>
          </a:p>
          <a:p>
            <a:r>
              <a:rPr lang="en-US" sz="2400" dirty="0" smtClean="0"/>
              <a:t>The </a:t>
            </a:r>
            <a:r>
              <a:rPr lang="en-US" sz="2400" dirty="0"/>
              <a:t>brilliant growth of investment in ICT has been at the emphasis on the gross domestic product in Saudi Arabia. </a:t>
            </a:r>
            <a:endParaRPr lang="en-US" sz="2400" dirty="0" smtClean="0"/>
          </a:p>
          <a:p>
            <a:r>
              <a:rPr lang="en-US" sz="2400" dirty="0" smtClean="0"/>
              <a:t>Saudi </a:t>
            </a:r>
            <a:r>
              <a:rPr lang="en-US" sz="2400" dirty="0"/>
              <a:t>Arabia same as other nations have witnessed socioeconomic impact of the ICT uprising. </a:t>
            </a:r>
          </a:p>
        </p:txBody>
      </p:sp>
    </p:spTree>
    <p:extLst>
      <p:ext uri="{BB962C8B-B14F-4D97-AF65-F5344CB8AC3E}">
        <p14:creationId xmlns:p14="http://schemas.microsoft.com/office/powerpoint/2010/main" val="2481992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2800" dirty="0"/>
              <a:t>The main reason influencing this revolution is the rapid development of ICT infrastructure and its usage in the Saudi. </a:t>
            </a:r>
            <a:endParaRPr lang="en-US" sz="2800" dirty="0" smtClean="0"/>
          </a:p>
          <a:p>
            <a:r>
              <a:rPr lang="en-US" sz="2800" dirty="0" smtClean="0"/>
              <a:t>The </a:t>
            </a:r>
            <a:r>
              <a:rPr lang="en-US" sz="2800" dirty="0"/>
              <a:t>government regulations are centered on the ICT infrastructure and usage approvals that would cover or rise in the upcoming. </a:t>
            </a:r>
          </a:p>
        </p:txBody>
      </p:sp>
    </p:spTree>
    <p:extLst>
      <p:ext uri="{BB962C8B-B14F-4D97-AF65-F5344CB8AC3E}">
        <p14:creationId xmlns:p14="http://schemas.microsoft.com/office/powerpoint/2010/main" val="331412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rPr>
              <a:t>References</a:t>
            </a:r>
          </a:p>
        </p:txBody>
      </p:sp>
      <p:sp>
        <p:nvSpPr>
          <p:cNvPr id="3" name="Content Placeholder 2"/>
          <p:cNvSpPr>
            <a:spLocks noGrp="1"/>
          </p:cNvSpPr>
          <p:nvPr>
            <p:ph idx="1"/>
          </p:nvPr>
        </p:nvSpPr>
        <p:spPr/>
        <p:txBody>
          <a:bodyPr>
            <a:normAutofit fontScale="92500" lnSpcReduction="20000"/>
          </a:bodyPr>
          <a:lstStyle/>
          <a:p>
            <a:r>
              <a:rPr lang="en-US" dirty="0" err="1"/>
              <a:t>Abdelshafie</a:t>
            </a:r>
            <a:r>
              <a:rPr lang="en-US" dirty="0"/>
              <a:t>, A. G. M. (2014). Trends and practices of e-waste management through reverse logistics-a case study: Samsung Electronics Company (Master's thesis, </a:t>
            </a:r>
            <a:r>
              <a:rPr lang="en-US" dirty="0" err="1"/>
              <a:t>Høgskolen</a:t>
            </a:r>
            <a:r>
              <a:rPr lang="en-US" dirty="0"/>
              <a:t> I </a:t>
            </a:r>
            <a:r>
              <a:rPr lang="en-US" dirty="0" err="1"/>
              <a:t>Molde-Vitenskapelig</a:t>
            </a:r>
            <a:r>
              <a:rPr lang="en-US" dirty="0"/>
              <a:t> </a:t>
            </a:r>
            <a:r>
              <a:rPr lang="en-US" dirty="0" err="1"/>
              <a:t>høgskole</a:t>
            </a:r>
            <a:r>
              <a:rPr lang="en-US" dirty="0"/>
              <a:t> I </a:t>
            </a:r>
            <a:r>
              <a:rPr lang="en-US" dirty="0" err="1"/>
              <a:t>Logistik</a:t>
            </a:r>
            <a:r>
              <a:rPr lang="en-US" dirty="0"/>
              <a:t>).</a:t>
            </a:r>
          </a:p>
          <a:p>
            <a:r>
              <a:rPr lang="en-US" dirty="0" err="1"/>
              <a:t>Alkhamisi</a:t>
            </a:r>
            <a:r>
              <a:rPr lang="en-US" dirty="0"/>
              <a:t>, A. O., Arabia, S., &amp; </a:t>
            </a:r>
            <a:r>
              <a:rPr lang="en-US" dirty="0" err="1"/>
              <a:t>Monowar</a:t>
            </a:r>
            <a:r>
              <a:rPr lang="en-US" dirty="0"/>
              <a:t>, M. M. (2013). Rise of augmented reality: Current and future application areas. International journal of internet and distributed systems, 1(04), 25.</a:t>
            </a:r>
          </a:p>
          <a:p>
            <a:r>
              <a:rPr lang="en-US" dirty="0" err="1"/>
              <a:t>Meddour</a:t>
            </a:r>
            <a:r>
              <a:rPr lang="en-US" dirty="0"/>
              <a:t>, D. E., Rasheed, T., &amp; </a:t>
            </a:r>
            <a:r>
              <a:rPr lang="en-US" dirty="0" err="1"/>
              <a:t>Gourhant</a:t>
            </a:r>
            <a:r>
              <a:rPr lang="en-US" dirty="0"/>
              <a:t>, Y. (2011). On the role of infrastructure sharing for mobile network operators in emerging markets. Computer Networks, 55(7), 1576-1591.</a:t>
            </a:r>
          </a:p>
          <a:p>
            <a:r>
              <a:rPr lang="en-US" dirty="0" err="1"/>
              <a:t>Qurashi</a:t>
            </a:r>
            <a:r>
              <a:rPr lang="en-US" dirty="0"/>
              <a:t>, J., &amp; </a:t>
            </a:r>
            <a:r>
              <a:rPr lang="en-US" dirty="0" err="1"/>
              <a:t>Sharpley</a:t>
            </a:r>
            <a:r>
              <a:rPr lang="en-US" dirty="0"/>
              <a:t>, R. A. (2018). The impact of SMART media technologies (SMT) on the spiritual experience of hajj pilgrims. International Journal of Religious Tourism and Pilgrimage, 6(3), 6.</a:t>
            </a:r>
          </a:p>
          <a:p>
            <a:r>
              <a:rPr lang="en-US" dirty="0" err="1"/>
              <a:t>Simsim</a:t>
            </a:r>
            <a:r>
              <a:rPr lang="en-US" dirty="0"/>
              <a:t>, M. T. (2011). Internet usage and user preferences in Saudi Arabia. </a:t>
            </a:r>
            <a:r>
              <a:rPr lang="en-US"/>
              <a:t>Journal of King Saud University-Engineering Sciences, 23(2), 101-107.</a:t>
            </a:r>
          </a:p>
          <a:p>
            <a:endParaRPr lang="en-US"/>
          </a:p>
        </p:txBody>
      </p:sp>
    </p:spTree>
    <p:extLst>
      <p:ext uri="{BB962C8B-B14F-4D97-AF65-F5344CB8AC3E}">
        <p14:creationId xmlns:p14="http://schemas.microsoft.com/office/powerpoint/2010/main" val="21079611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38</TotalTime>
  <Words>1074</Words>
  <Application>Microsoft Office PowerPoint</Application>
  <PresentationFormat>Widescreen</PresentationFormat>
  <Paragraphs>56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 3</vt:lpstr>
      <vt:lpstr>Wisp</vt:lpstr>
      <vt:lpstr>Communications and Information Technology Communication in Saudi Arabia</vt:lpstr>
      <vt:lpstr>Saudi Arabia: Communications and Information Technology Communication</vt:lpstr>
      <vt:lpstr>Cont….</vt:lpstr>
      <vt:lpstr>E-COMMERCE CITC in Saudi adds more New apps to the delivery approved apps list. </vt:lpstr>
      <vt:lpstr>Conti…..</vt:lpstr>
      <vt:lpstr>Foreign operators in Saudi Arabia to be granted with New Network licenses.</vt:lpstr>
      <vt:lpstr>Conti…..</vt:lpstr>
      <vt:lpstr>TELECOMMUNICATIONS CITC in Saudi Arabia calls for applications to issue the foreign mobile virtual network operators with licenses. </vt:lpstr>
      <vt:lpstr>Saudi MCIT, Nokia ink deal to set up a global software development unit.</vt:lpstr>
      <vt:lpstr>Cont….</vt:lpstr>
      <vt:lpstr>TECHNOLOGY Saudi Arabia praised for keeping millions of people connected during Haj. </vt:lpstr>
      <vt:lpstr>Cont….</vt:lpstr>
      <vt:lpstr>Cont…</vt:lpstr>
      <vt:lpstr>Cont.…</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and Information Technology Communication in Saudi Arabia</dc:title>
  <dc:creator>Windows User</dc:creator>
  <cp:lastModifiedBy>Windows User</cp:lastModifiedBy>
  <cp:revision>4</cp:revision>
  <dcterms:created xsi:type="dcterms:W3CDTF">2020-04-12T15:09:41Z</dcterms:created>
  <dcterms:modified xsi:type="dcterms:W3CDTF">2020-04-12T15:47:48Z</dcterms:modified>
</cp:coreProperties>
</file>